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71" r:id="rId6"/>
    <p:sldId id="268" r:id="rId7"/>
    <p:sldId id="269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74" r:id="rId17"/>
    <p:sldId id="278" r:id="rId18"/>
    <p:sldId id="275" r:id="rId19"/>
    <p:sldId id="277" r:id="rId20"/>
    <p:sldId id="276" r:id="rId21"/>
    <p:sldId id="257" r:id="rId22"/>
    <p:sldId id="258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2" d="100"/>
          <a:sy n="102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B17F7-E1E6-4DEC-9B5D-20978B40A784}" type="datetimeFigureOut">
              <a:rPr kumimoji="1" lang="ja-JP" altLang="en-US" smtClean="0"/>
              <a:t>2011/11/23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D6169-1686-44BA-BB59-36619FA32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08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設定変更は、カーソルをその場所にその都度移動させることで行える。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D6169-1686-44BA-BB59-36619FA3220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446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入力文字数の制限は特にないようだ。以前のバージョンでは</a:t>
            </a:r>
            <a:r>
              <a:rPr kumimoji="1" lang="en-US" altLang="ja-JP" dirty="0" smtClean="0"/>
              <a:t>17</a:t>
            </a:r>
            <a:r>
              <a:rPr kumimoji="1" lang="ja-JP" altLang="en-US" dirty="0" smtClean="0"/>
              <a:t>文字だった。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D6169-1686-44BA-BB59-36619FA3220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28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文字列の途中に移動・複写はそのままではできない。なぜなら、文字列は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つの「図形」になっているため。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D6169-1686-44BA-BB59-36619FA3220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52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1C20BA0-8984-4C20-B121-2355B98D2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5.JP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G"/><Relationship Id="rId5" Type="http://schemas.openxmlformats.org/officeDocument/2006/relationships/image" Target="../media/image34.JPG"/><Relationship Id="rId4" Type="http://schemas.openxmlformats.org/officeDocument/2006/relationships/image" Target="../media/image17.JPG"/><Relationship Id="rId9" Type="http://schemas.openxmlformats.org/officeDocument/2006/relationships/image" Target="../media/image3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5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cap="none" dirty="0"/>
              <a:t>Jw_cad</a:t>
            </a:r>
            <a:r>
              <a:rPr lang="en-US" altLang="ja-JP" dirty="0"/>
              <a:t> </a:t>
            </a:r>
            <a:r>
              <a:rPr lang="ja-JP" altLang="en-US" dirty="0"/>
              <a:t>基本操作</a:t>
            </a:r>
            <a:r>
              <a:rPr lang="ja-JP" altLang="en-US" dirty="0" smtClean="0"/>
              <a:t>（</a:t>
            </a:r>
            <a:r>
              <a:rPr lang="en-US" altLang="ja-JP" dirty="0" smtClean="0"/>
              <a:t>5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smtClean="0"/>
              <a:t>文字入力</a:t>
            </a: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963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文字：範囲選択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03" y="1700808"/>
            <a:ext cx="6806594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00" y="6093296"/>
            <a:ext cx="8280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範囲選択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は文字の複写・移動・削除を行うだけでなく、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文書</a:t>
            </a:r>
            <a:r>
              <a:rPr kumimoji="1" lang="en-US" altLang="ja-JP" dirty="0" smtClean="0"/>
              <a:t>]</a:t>
            </a:r>
            <a:r>
              <a:rPr lang="en-US" altLang="ja-JP" dirty="0" smtClean="0"/>
              <a:t> [NOTEPAD]</a:t>
            </a:r>
            <a:r>
              <a:rPr lang="ja-JP" altLang="en-US" dirty="0" smtClean="0"/>
              <a:t>のコマンドを使うための機能です。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304800" cy="3048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942" y="4763608"/>
            <a:ext cx="304800" cy="304800"/>
          </a:xfrm>
          <a:prstGeom prst="rect">
            <a:avLst/>
          </a:prstGeom>
        </p:spPr>
      </p:pic>
      <p:cxnSp>
        <p:nvCxnSpPr>
          <p:cNvPr id="12" name="直線矢印コネクタ 11"/>
          <p:cNvCxnSpPr>
            <a:stCxn id="9" idx="3"/>
            <a:endCxn id="10" idx="1"/>
          </p:cNvCxnSpPr>
          <p:nvPr/>
        </p:nvCxnSpPr>
        <p:spPr>
          <a:xfrm>
            <a:off x="1996480" y="2501280"/>
            <a:ext cx="3290462" cy="2414728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15" y="1376958"/>
            <a:ext cx="7934325" cy="32385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3914597" y="1367627"/>
            <a:ext cx="641349" cy="3238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4572040" y="94248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/>
              <a:t>1</a:t>
            </a:r>
            <a:endParaRPr kumimoji="1" lang="ja-JP" altLang="en-US" sz="1600" dirty="0"/>
          </a:p>
        </p:txBody>
      </p:sp>
      <p:sp>
        <p:nvSpPr>
          <p:cNvPr id="16" name="円/楕円 15"/>
          <p:cNvSpPr/>
          <p:nvPr/>
        </p:nvSpPr>
        <p:spPr>
          <a:xfrm>
            <a:off x="1996480" y="196952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/>
              <a:t>2</a:t>
            </a:r>
            <a:endParaRPr kumimoji="1" lang="ja-JP" altLang="en-US" sz="1600" dirty="0"/>
          </a:p>
        </p:txBody>
      </p:sp>
      <p:sp>
        <p:nvSpPr>
          <p:cNvPr id="17" name="円/楕円 16"/>
          <p:cNvSpPr/>
          <p:nvPr/>
        </p:nvSpPr>
        <p:spPr>
          <a:xfrm>
            <a:off x="5591742" y="450087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/>
              <a:t>3</a:t>
            </a:r>
            <a:endParaRPr kumimoji="1" lang="ja-JP" altLang="en-US" sz="1600" dirty="0"/>
          </a:p>
        </p:txBody>
      </p:sp>
      <p:sp>
        <p:nvSpPr>
          <p:cNvPr id="18" name="円/楕円 17"/>
          <p:cNvSpPr/>
          <p:nvPr/>
        </p:nvSpPr>
        <p:spPr>
          <a:xfrm>
            <a:off x="4572040" y="180026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/>
              <a:t>4</a:t>
            </a:r>
            <a:endParaRPr kumimoji="1" lang="ja-JP" altLang="en-US" sz="1600" dirty="0"/>
          </a:p>
        </p:txBody>
      </p:sp>
      <p:sp>
        <p:nvSpPr>
          <p:cNvPr id="19" name="正方形/長方形 18"/>
          <p:cNvSpPr/>
          <p:nvPr/>
        </p:nvSpPr>
        <p:spPr>
          <a:xfrm>
            <a:off x="3914597" y="1721354"/>
            <a:ext cx="641349" cy="1692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吹き出し 19"/>
          <p:cNvSpPr/>
          <p:nvPr/>
        </p:nvSpPr>
        <p:spPr>
          <a:xfrm>
            <a:off x="2843808" y="5404574"/>
            <a:ext cx="2520000" cy="369332"/>
          </a:xfrm>
          <a:prstGeom prst="wedgeRectCallout">
            <a:avLst>
              <a:gd name="adj1" fmla="val -23244"/>
              <a:gd name="adj2" fmla="val -17049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dirty="0" smtClean="0"/>
              <a:t>文字列の色が変わる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194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範囲選択：</a:t>
            </a:r>
            <a:r>
              <a:rPr kumimoji="1" lang="en-US" altLang="ja-JP" dirty="0" smtClean="0"/>
              <a:t>NOTEPAD</a:t>
            </a:r>
            <a:r>
              <a:rPr kumimoji="1" lang="ja-JP" altLang="en-US" dirty="0" smtClean="0"/>
              <a:t>へコピー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03" y="1600200"/>
            <a:ext cx="6806594" cy="4876800"/>
          </a:xfr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48880"/>
            <a:ext cx="2566988" cy="1426845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>
            <a:off x="5652120" y="1772816"/>
            <a:ext cx="936104" cy="57606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20" y="18275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52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文字：貼付</a:t>
            </a:r>
            <a:r>
              <a:rPr kumimoji="1" lang="en-US" altLang="ja-JP" dirty="0" smtClean="0"/>
              <a:t>-</a:t>
            </a:r>
            <a:r>
              <a:rPr lang="ja-JP" altLang="en-US" dirty="0" smtClean="0"/>
              <a:t>クリップボードの文字列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886" y="1792560"/>
            <a:ext cx="6806594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7" y="2060855"/>
            <a:ext cx="2308860" cy="1409700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sp>
        <p:nvSpPr>
          <p:cNvPr id="9" name="四角形吹き出し 8"/>
          <p:cNvSpPr/>
          <p:nvPr/>
        </p:nvSpPr>
        <p:spPr>
          <a:xfrm>
            <a:off x="241677" y="3911754"/>
            <a:ext cx="2520000" cy="369332"/>
          </a:xfrm>
          <a:prstGeom prst="wedgeRectCallout">
            <a:avLst>
              <a:gd name="adj1" fmla="val -21393"/>
              <a:gd name="adj2" fmla="val -25891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en-US" altLang="ja-JP" dirty="0" smtClean="0"/>
              <a:t>Excel</a:t>
            </a:r>
            <a:r>
              <a:rPr kumimoji="1" lang="ja-JP" altLang="en-US" dirty="0" smtClean="0"/>
              <a:t>データをコピー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422209" y="436510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600" dirty="0" smtClean="0"/>
              <a:t>1</a:t>
            </a:r>
            <a:endParaRPr kumimoji="1" lang="ja-JP" altLang="en-US" sz="1600" dirty="0"/>
          </a:p>
        </p:txBody>
      </p:sp>
      <p:sp>
        <p:nvSpPr>
          <p:cNvPr id="11" name="円/楕円 10"/>
          <p:cNvSpPr/>
          <p:nvPr/>
        </p:nvSpPr>
        <p:spPr>
          <a:xfrm>
            <a:off x="6156176" y="206085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600" dirty="0" smtClean="0"/>
              <a:t>2</a:t>
            </a:r>
            <a:endParaRPr kumimoji="1" lang="ja-JP" altLang="en-US" sz="1600" dirty="0"/>
          </a:p>
        </p:txBody>
      </p:sp>
      <p:sp>
        <p:nvSpPr>
          <p:cNvPr id="12" name="円/楕円 11"/>
          <p:cNvSpPr/>
          <p:nvPr/>
        </p:nvSpPr>
        <p:spPr>
          <a:xfrm>
            <a:off x="3635896" y="251367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600" dirty="0" smtClean="0"/>
              <a:t>3</a:t>
            </a:r>
            <a:endParaRPr kumimoji="1" lang="ja-JP" altLang="en-US" sz="16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966" y="2765705"/>
            <a:ext cx="304800" cy="30480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6081528" y="1772816"/>
            <a:ext cx="2520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746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文字：行間</a:t>
            </a:r>
            <a:r>
              <a:rPr lang="en-US" altLang="ja-JP" dirty="0"/>
              <a:t>(</a:t>
            </a:r>
            <a:r>
              <a:rPr lang="ja-JP" altLang="en-US" dirty="0"/>
              <a:t>縦書きでは列間</a:t>
            </a:r>
            <a:r>
              <a:rPr lang="en-US" altLang="ja-JP" dirty="0"/>
              <a:t>)</a:t>
            </a:r>
            <a:r>
              <a:rPr lang="ja-JP" altLang="en-US" dirty="0"/>
              <a:t>設定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03" y="1600200"/>
            <a:ext cx="6806594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00" y="5661248"/>
            <a:ext cx="8280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行間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を使用する箇条書きの入力ができます。行間を</a:t>
            </a:r>
            <a:r>
              <a:rPr kumimoji="1" lang="en-US" altLang="ja-JP" dirty="0" smtClean="0"/>
              <a:t>5mm</a:t>
            </a:r>
            <a:r>
              <a:rPr kumimoji="1" lang="ja-JP" altLang="en-US" dirty="0" smtClean="0"/>
              <a:t>にするには「</a:t>
            </a:r>
            <a:r>
              <a:rPr kumimoji="1" lang="en-US" altLang="ja-JP" dirty="0" smtClean="0"/>
              <a:t>5,0</a:t>
            </a:r>
            <a:r>
              <a:rPr kumimoji="1" lang="ja-JP" altLang="en-US" dirty="0" smtClean="0"/>
              <a:t>」と指定。行頭を半角ずらして入力するには、「</a:t>
            </a:r>
            <a:r>
              <a:rPr kumimoji="1" lang="en-US" altLang="ja-JP" dirty="0" smtClean="0"/>
              <a:t>5,1</a:t>
            </a:r>
            <a:r>
              <a:rPr kumimoji="1" lang="ja-JP" altLang="en-US" dirty="0" smtClean="0"/>
              <a:t>」のように入力します。</a:t>
            </a:r>
            <a:endParaRPr kumimoji="1" lang="en-US" altLang="ja-JP" dirty="0" smtClean="0"/>
          </a:p>
          <a:p>
            <a:r>
              <a:rPr lang="ja-JP" altLang="en-US" dirty="0" smtClean="0"/>
              <a:t>列間を</a:t>
            </a:r>
            <a:r>
              <a:rPr lang="en-US" altLang="ja-JP" dirty="0" smtClean="0"/>
              <a:t>50mm</a:t>
            </a:r>
            <a:r>
              <a:rPr lang="ja-JP" altLang="en-US" dirty="0" smtClean="0"/>
              <a:t>ずらすには、「</a:t>
            </a:r>
            <a:r>
              <a:rPr lang="en-US" altLang="ja-JP" dirty="0" smtClean="0"/>
              <a:t>0,50</a:t>
            </a:r>
            <a:r>
              <a:rPr lang="ja-JP" altLang="en-US" dirty="0" smtClean="0"/>
              <a:t>」と設定します。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373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文字：列間を指定する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03" y="1600200"/>
            <a:ext cx="6806594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895935" y="1610138"/>
            <a:ext cx="576064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吹き出し 8"/>
          <p:cNvSpPr/>
          <p:nvPr/>
        </p:nvSpPr>
        <p:spPr>
          <a:xfrm>
            <a:off x="1882574" y="3140968"/>
            <a:ext cx="1908000" cy="369332"/>
          </a:xfrm>
          <a:prstGeom prst="wedgeRectCallout">
            <a:avLst>
              <a:gd name="adj1" fmla="val -23244"/>
              <a:gd name="adj2" fmla="val -19828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/>
              <a:t>入力</a:t>
            </a:r>
            <a:r>
              <a:rPr lang="ja-JP" altLang="en-US" dirty="0" smtClean="0"/>
              <a:t>する</a:t>
            </a:r>
            <a:r>
              <a:rPr lang="ja-JP" altLang="en-US" dirty="0"/>
              <a:t>位置で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4427984" y="172731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/>
              <a:t>1</a:t>
            </a:r>
            <a:endParaRPr kumimoji="1" lang="ja-JP" altLang="en-US" sz="1600" dirty="0"/>
          </a:p>
        </p:txBody>
      </p:sp>
      <p:sp>
        <p:nvSpPr>
          <p:cNvPr id="11" name="円/楕円 10"/>
          <p:cNvSpPr/>
          <p:nvPr/>
        </p:nvSpPr>
        <p:spPr>
          <a:xfrm>
            <a:off x="2483768" y="407707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/>
              <a:t>2</a:t>
            </a:r>
            <a:endParaRPr kumimoji="1" lang="ja-JP" altLang="en-US" sz="16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74" y="2564904"/>
            <a:ext cx="304800" cy="304800"/>
          </a:xfrm>
          <a:prstGeom prst="rect">
            <a:avLst/>
          </a:prstGeom>
        </p:spPr>
      </p:pic>
      <p:sp>
        <p:nvSpPr>
          <p:cNvPr id="13" name="円/楕円 12"/>
          <p:cNvSpPr/>
          <p:nvPr/>
        </p:nvSpPr>
        <p:spPr>
          <a:xfrm>
            <a:off x="1763688" y="224361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ja-JP" sz="1600" dirty="0" smtClean="0"/>
              <a:t>3</a:t>
            </a:r>
            <a:endParaRPr kumimoji="1" lang="ja-JP" altLang="en-US" sz="1600" dirty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2483768" y="2420888"/>
            <a:ext cx="2088232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四角形吹き出し 15"/>
          <p:cNvSpPr/>
          <p:nvPr/>
        </p:nvSpPr>
        <p:spPr>
          <a:xfrm>
            <a:off x="4030620" y="3142042"/>
            <a:ext cx="2232000" cy="370800"/>
          </a:xfrm>
          <a:prstGeom prst="wedgeRectCallout">
            <a:avLst>
              <a:gd name="adj1" fmla="val -23244"/>
              <a:gd name="adj2" fmla="val -19828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dirty="0" smtClean="0"/>
              <a:t>自動的に次の位置へ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615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文字：連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切断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5576888" cy="3995738"/>
          </a:xfrm>
        </p:spPr>
      </p:pic>
      <p:pic>
        <p:nvPicPr>
          <p:cNvPr id="12" name="コンテンツ プレースホルダー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73622"/>
            <a:ext cx="5576888" cy="3995738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7934325" cy="32385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5930627" y="1475259"/>
            <a:ext cx="216024" cy="323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45224"/>
            <a:ext cx="4286250" cy="228600"/>
          </a:xfrm>
          <a:prstGeom prst="rect">
            <a:avLst/>
          </a:prstGeom>
        </p:spPr>
      </p:pic>
      <p:sp>
        <p:nvSpPr>
          <p:cNvPr id="16" name="四角形吹き出し 15"/>
          <p:cNvSpPr/>
          <p:nvPr/>
        </p:nvSpPr>
        <p:spPr>
          <a:xfrm>
            <a:off x="1346116" y="6021288"/>
            <a:ext cx="2700000" cy="370800"/>
          </a:xfrm>
          <a:prstGeom prst="wedgeRectCallout">
            <a:avLst>
              <a:gd name="adj1" fmla="val -11350"/>
              <a:gd name="adj2" fmla="val -14780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dirty="0" smtClean="0"/>
              <a:t>移動（</a:t>
            </a:r>
            <a:r>
              <a:rPr kumimoji="1" lang="en-US" altLang="ja-JP" dirty="0" smtClean="0"/>
              <a:t>LL</a:t>
            </a:r>
            <a:r>
              <a:rPr kumimoji="1" lang="ja-JP" altLang="en-US" dirty="0" smtClean="0"/>
              <a:t>）はダブルクリック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7734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1" y="1475259"/>
            <a:ext cx="5576888" cy="3995738"/>
          </a:xfrm>
        </p:spPr>
      </p:pic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文字：連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切断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7934325" cy="32385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5930627" y="1475259"/>
            <a:ext cx="216024" cy="323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50397"/>
            <a:ext cx="4286250" cy="228600"/>
          </a:xfrm>
          <a:prstGeom prst="rect">
            <a:avLst/>
          </a:prstGeom>
        </p:spPr>
      </p:pic>
      <p:sp>
        <p:nvSpPr>
          <p:cNvPr id="16" name="四角形吹き出し 15"/>
          <p:cNvSpPr/>
          <p:nvPr/>
        </p:nvSpPr>
        <p:spPr>
          <a:xfrm>
            <a:off x="1916088" y="1916832"/>
            <a:ext cx="3744000" cy="370800"/>
          </a:xfrm>
          <a:prstGeom prst="wedgeRectCallout">
            <a:avLst>
              <a:gd name="adj1" fmla="val -38654"/>
              <a:gd name="adj2" fmla="val 14117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dirty="0" smtClean="0"/>
              <a:t>文字列を連結したい前・後でクリック</a:t>
            </a:r>
            <a:endParaRPr kumimoji="1" lang="ja-JP" altLang="en-US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85459"/>
            <a:ext cx="4038600" cy="2893582"/>
          </a:xfr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90" y="2924944"/>
            <a:ext cx="304800" cy="3048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177" y="5877272"/>
            <a:ext cx="2400300" cy="2286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629606"/>
            <a:ext cx="304800" cy="3048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20" y="4348336"/>
            <a:ext cx="304800" cy="304800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6243934" y="3356992"/>
            <a:ext cx="756000" cy="21602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2223990" y="2636912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244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文字：文字色</a:t>
            </a:r>
            <a:r>
              <a:rPr lang="en-US" altLang="ja-JP" dirty="0" smtClean="0"/>
              <a:t>-</a:t>
            </a:r>
            <a:r>
              <a:rPr lang="ja-JP" altLang="en-US" dirty="0" smtClean="0"/>
              <a:t>基本９色</a:t>
            </a:r>
            <a:endParaRPr kumimoji="1" lang="ja-JP" altLang="en-US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0200"/>
            <a:ext cx="6446282" cy="4876800"/>
          </a:xfr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04864"/>
            <a:ext cx="2438400" cy="30861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04864"/>
            <a:ext cx="3771900" cy="346710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7514997" y="3068960"/>
            <a:ext cx="648072" cy="25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187624" y="2276872"/>
            <a:ext cx="504056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166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文字：特殊文字の入力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24945"/>
              </p:ext>
            </p:extLst>
          </p:nvPr>
        </p:nvGraphicFramePr>
        <p:xfrm>
          <a:off x="457200" y="1600200"/>
          <a:ext cx="8584358" cy="5069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44930"/>
                <a:gridCol w="3332480"/>
                <a:gridCol w="1953474"/>
                <a:gridCol w="19534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特殊文字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意味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入力例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表示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^u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半角・全角文字の上付文字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m^u2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^d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半角・全角文字の下付文字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H^d2O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^c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半角・全角文字の中付文字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^</a:t>
                      </a:r>
                      <a:r>
                        <a:rPr kumimoji="1" lang="en-US" altLang="ja-JP" dirty="0" err="1" smtClean="0"/>
                        <a:t>cC^BL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^o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半角・全角文字の中心重ね文字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○^o</a:t>
                      </a:r>
                      <a:r>
                        <a:rPr kumimoji="1" lang="ja-JP" altLang="en-US" dirty="0" smtClean="0"/>
                        <a:t>ア、</a:t>
                      </a:r>
                      <a:r>
                        <a:rPr kumimoji="1" lang="en-US" altLang="ja-JP" dirty="0" smtClean="0"/>
                        <a:t>□^o</a:t>
                      </a:r>
                      <a:r>
                        <a:rPr kumimoji="1" lang="ja-JP" altLang="en-US" dirty="0" smtClean="0"/>
                        <a:t>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^w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半角２文字の中心重ね文字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○^w99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^b</a:t>
                      </a:r>
                      <a:r>
                        <a:rPr kumimoji="1" lang="ja-JP" altLang="en-US" dirty="0" err="1" smtClean="0"/>
                        <a:t>、</a:t>
                      </a:r>
                      <a:r>
                        <a:rPr kumimoji="1" lang="en-US" altLang="ja-JP" dirty="0" smtClean="0"/>
                        <a:t>^B</a:t>
                      </a:r>
                      <a:r>
                        <a:rPr kumimoji="1" lang="ja-JP" altLang="en-US" dirty="0" err="1" smtClean="0"/>
                        <a:t>、</a:t>
                      </a:r>
                      <a:r>
                        <a:rPr kumimoji="1" lang="en-US" altLang="ja-JP" dirty="0" smtClean="0"/>
                        <a:t>^n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 重ね文字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P^bL</a:t>
                      </a:r>
                      <a:r>
                        <a:rPr kumimoji="1" lang="en-US" altLang="ja-JP" dirty="0" smtClean="0"/>
                        <a:t>, </a:t>
                      </a:r>
                      <a:r>
                        <a:rPr kumimoji="1" lang="en-US" altLang="ja-JP" dirty="0" err="1" smtClean="0"/>
                        <a:t>P^BL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^1 </a:t>
                      </a:r>
                      <a:r>
                        <a:rPr kumimoji="1" lang="ja-JP" altLang="en-US" dirty="0" smtClean="0"/>
                        <a:t>～ </a:t>
                      </a:r>
                      <a:r>
                        <a:rPr kumimoji="1" lang="en-US" altLang="ja-JP" dirty="0" smtClean="0"/>
                        <a:t>^9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文字の均等縮小</a:t>
                      </a:r>
                      <a:r>
                        <a:rPr kumimoji="1" lang="en-US" altLang="ja-JP" dirty="0" smtClean="0"/>
                        <a:t>(1</a:t>
                      </a:r>
                      <a:r>
                        <a:rPr kumimoji="1" lang="ja-JP" altLang="en-US" dirty="0" smtClean="0"/>
                        <a:t>バイトから</a:t>
                      </a:r>
                      <a:r>
                        <a:rPr kumimoji="1" lang="en-US" altLang="ja-JP" dirty="0" smtClean="0"/>
                        <a:t>9</a:t>
                      </a:r>
                      <a:r>
                        <a:rPr kumimoji="1" lang="ja-JP" altLang="en-US" dirty="0" smtClean="0"/>
                        <a:t>バイトまで縮小する値を選択</a:t>
                      </a:r>
                      <a:r>
                        <a:rPr kumimoji="1" lang="en-US" altLang="ja-JP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Jw_cad</a:t>
                      </a:r>
                      <a:r>
                        <a:rPr kumimoji="1" lang="ja-JP" altLang="en-US" sz="1200" dirty="0" smtClean="0"/>
                        <a:t>文字均等縮小</a:t>
                      </a:r>
                      <a:r>
                        <a:rPr kumimoji="1" lang="en-US" altLang="ja-JP" sz="1200" dirty="0" smtClean="0"/>
                        <a:t>^5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縦字の垂直書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「</a:t>
                      </a:r>
                      <a:r>
                        <a:rPr kumimoji="1" lang="ja-JP" altLang="en-US" b="1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－</a:t>
                      </a:r>
                      <a:r>
                        <a:rPr kumimoji="1" lang="ja-JP" altLang="en-US" b="1" dirty="0" smtClean="0">
                          <a:latin typeface="ＭＳ 明朝" pitchFamily="17" charset="-128"/>
                          <a:ea typeface="ＭＳ 明朝" pitchFamily="17" charset="-128"/>
                        </a:rPr>
                        <a:t> </a:t>
                      </a:r>
                      <a:r>
                        <a:rPr kumimoji="1" lang="ja-JP" altLang="en-US" dirty="0" smtClean="0"/>
                        <a:t>（長音記号）」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1^n1</a:t>
                      </a:r>
                      <a:r>
                        <a:rPr kumimoji="1" lang="ja-JP" altLang="en-US" sz="1200" dirty="0" smtClean="0"/>
                        <a:t>␣</a:t>
                      </a:r>
                      <a:r>
                        <a:rPr kumimoji="1" lang="ja-JP" altLang="en-US" sz="1200" dirty="0" err="1" smtClean="0"/>
                        <a:t>ー</a:t>
                      </a:r>
                      <a:r>
                        <a:rPr kumimoji="1" lang="en-US" altLang="ja-JP" sz="1200" dirty="0" smtClean="0"/>
                        <a:t>1^n1</a:t>
                      </a:r>
                      <a:r>
                        <a:rPr kumimoji="1" lang="ja-JP" altLang="en-US" sz="1200" dirty="0" smtClean="0"/>
                        <a:t>␣</a:t>
                      </a:r>
                      <a:r>
                        <a:rPr kumimoji="1" lang="ja-JP" altLang="en-US" sz="1200" dirty="0" err="1" smtClean="0"/>
                        <a:t>ー</a:t>
                      </a:r>
                      <a:r>
                        <a:rPr kumimoji="1" lang="en-US" altLang="ja-JP" sz="1200" dirty="0" smtClean="0"/>
                        <a:t>2^n4 </a:t>
                      </a:r>
                    </a:p>
                    <a:p>
                      <a:endParaRPr kumimoji="1" lang="en-US" altLang="ja-JP" sz="1200" dirty="0" smtClean="0"/>
                    </a:p>
                    <a:p>
                      <a:endParaRPr kumimoji="1" lang="en-US" altLang="ja-JP" sz="1200" dirty="0" smtClean="0"/>
                    </a:p>
                    <a:p>
                      <a:endParaRPr kumimoji="1" lang="en-US" altLang="ja-JP" sz="1200" dirty="0" smtClean="0"/>
                    </a:p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「・」中点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均等割り付け（全角</a:t>
                      </a:r>
                      <a:r>
                        <a:rPr kumimoji="1" lang="en-US" altLang="ja-JP" dirty="0" smtClean="0"/>
                        <a:t>/</a:t>
                      </a:r>
                      <a:r>
                        <a:rPr kumimoji="1" lang="ja-JP" altLang="en-US" dirty="0" smtClean="0"/>
                        <a:t>半角）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かき・・・（全角中点）</a:t>
                      </a:r>
                      <a:endParaRPr kumimoji="1" lang="en-US" altLang="ja-JP" sz="1200" dirty="0" smtClean="0"/>
                    </a:p>
                    <a:p>
                      <a:r>
                        <a:rPr kumimoji="1" lang="en-US" altLang="ja-JP" sz="1200" dirty="0" err="1" smtClean="0"/>
                        <a:t>ABCD</a:t>
                      </a:r>
                      <a:r>
                        <a:rPr kumimoji="1" lang="ja-JP" altLang="en-US" sz="1200" dirty="0" smtClean="0"/>
                        <a:t>･（半角中点）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␣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半角スペース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・・・・・・・␣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68496" y="1196752"/>
            <a:ext cx="22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Jw</a:t>
            </a:r>
            <a:r>
              <a:rPr lang="en-US" altLang="ja-JP" dirty="0" smtClean="0"/>
              <a:t>_cad</a:t>
            </a:r>
            <a:r>
              <a:rPr lang="ja-JP" altLang="en-US" dirty="0" smtClean="0"/>
              <a:t>のヘルプより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89770"/>
            <a:ext cx="382905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378912"/>
            <a:ext cx="525780" cy="29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62286"/>
            <a:ext cx="245745" cy="29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15944"/>
            <a:ext cx="742950" cy="30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01028"/>
            <a:ext cx="308610" cy="29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846921"/>
            <a:ext cx="2571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93096"/>
            <a:ext cx="1480185" cy="47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20" y="4869165"/>
            <a:ext cx="200025" cy="84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08" y="6381328"/>
            <a:ext cx="1120140" cy="16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885616"/>
            <a:ext cx="822960" cy="34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5" y="5885626"/>
            <a:ext cx="440055" cy="33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125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文字：文字列途中での書体変更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898725"/>
              </p:ext>
            </p:extLst>
          </p:nvPr>
        </p:nvGraphicFramePr>
        <p:xfrm>
          <a:off x="457200" y="1600200"/>
          <a:ext cx="8291264" cy="4892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69289"/>
                <a:gridCol w="5122348"/>
                <a:gridCol w="14996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制御文字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書体・文字色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表示例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^!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太文字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^/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イタリック（斜体）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^_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アンダーライン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^-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消字ライン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^$1</a:t>
                      </a:r>
                      <a:r>
                        <a:rPr kumimoji="1" lang="ja-JP" altLang="en-US" dirty="0" smtClean="0"/>
                        <a:t>から</a:t>
                      </a:r>
                      <a:r>
                        <a:rPr kumimoji="1" lang="en-US" altLang="ja-JP" dirty="0" smtClean="0"/>
                        <a:t>^$9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字色をペン</a:t>
                      </a:r>
                      <a:r>
                        <a:rPr kumimoji="1" lang="en-US" altLang="ja-JP" dirty="0" smtClean="0"/>
                        <a:t>No1</a:t>
                      </a:r>
                      <a:r>
                        <a:rPr kumimoji="1" lang="ja-JP" altLang="en-US" dirty="0" smtClean="0"/>
                        <a:t>～</a:t>
                      </a:r>
                      <a:r>
                        <a:rPr kumimoji="1" lang="en-US" altLang="ja-JP" dirty="0" smtClean="0"/>
                        <a:t>9</a:t>
                      </a:r>
                      <a:r>
                        <a:rPr kumimoji="1" lang="ja-JP" altLang="en-US" dirty="0" smtClean="0"/>
                        <a:t>に変更。元の文字色がペン</a:t>
                      </a:r>
                      <a:r>
                        <a:rPr kumimoji="1" lang="en-US" altLang="ja-JP" dirty="0" smtClean="0"/>
                        <a:t>No9</a:t>
                      </a:r>
                      <a:r>
                        <a:rPr kumimoji="1" lang="ja-JP" altLang="en-US" dirty="0" smtClean="0"/>
                        <a:t>の時は変更した文字色に関係なく印刷されず、ペン</a:t>
                      </a:r>
                      <a:r>
                        <a:rPr kumimoji="1" lang="en-US" altLang="ja-JP" dirty="0" smtClean="0"/>
                        <a:t>No9</a:t>
                      </a:r>
                      <a:r>
                        <a:rPr kumimoji="1" lang="ja-JP" altLang="en-US" dirty="0" smtClean="0"/>
                        <a:t>以外の時はペン</a:t>
                      </a:r>
                      <a:r>
                        <a:rPr kumimoji="1" lang="en-US" altLang="ja-JP" dirty="0" smtClean="0"/>
                        <a:t>No9</a:t>
                      </a:r>
                      <a:r>
                        <a:rPr kumimoji="1" lang="ja-JP" altLang="en-US" dirty="0" smtClean="0"/>
                        <a:t>に変更しても印刷される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^#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標準の書体にする</a:t>
                      </a:r>
                      <a:r>
                        <a:rPr kumimoji="1" lang="en-US" altLang="ja-JP" dirty="0" smtClean="0"/>
                        <a:t>(</a:t>
                      </a:r>
                      <a:r>
                        <a:rPr kumimoji="1" lang="ja-JP" altLang="en-US" dirty="0" smtClean="0"/>
                        <a:t>文字色を除く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^\”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フォントを「ＭＳ ゴシック」に変更する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^&amp;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フォントを元に戻す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^*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制御文字を無効にし、制御文字を表示する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^^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 制御文字を復活し、有効にする。制御文字が有効な状態の時</a:t>
                      </a:r>
                      <a:r>
                        <a:rPr kumimoji="1" lang="en-US" altLang="ja-JP" dirty="0" smtClean="0"/>
                        <a:t>｢^^｣</a:t>
                      </a:r>
                      <a:r>
                        <a:rPr kumimoji="1" lang="ja-JP" altLang="en-US" dirty="0" smtClean="0"/>
                        <a:t>を記述すると、そのまま表示される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16216" y="6453336"/>
            <a:ext cx="226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/>
              <a:t>Jw</a:t>
            </a:r>
            <a:r>
              <a:rPr lang="en-US" altLang="ja-JP" sz="1600" dirty="0" smtClean="0"/>
              <a:t>_cad</a:t>
            </a:r>
            <a:r>
              <a:rPr lang="ja-JP" altLang="en-US" sz="1600" dirty="0" smtClean="0"/>
              <a:t>のヘルプより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7370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文字を入力するには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03" y="1600200"/>
            <a:ext cx="6806594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368964" y="2230217"/>
            <a:ext cx="252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6" y="1494115"/>
            <a:ext cx="7934325" cy="323850"/>
          </a:xfrm>
          <a:prstGeom prst="rect">
            <a:avLst/>
          </a:prstGeom>
        </p:spPr>
      </p:pic>
      <p:sp>
        <p:nvSpPr>
          <p:cNvPr id="10" name="四角形吹き出し 9"/>
          <p:cNvSpPr/>
          <p:nvPr/>
        </p:nvSpPr>
        <p:spPr>
          <a:xfrm>
            <a:off x="2843808" y="5404574"/>
            <a:ext cx="2520000" cy="369332"/>
          </a:xfrm>
          <a:prstGeom prst="wedgeRectCallout">
            <a:avLst>
              <a:gd name="adj1" fmla="val -23244"/>
              <a:gd name="adj2" fmla="val -17049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en-US" altLang="ja-JP" dirty="0" smtClean="0"/>
              <a:t>[</a:t>
            </a:r>
            <a:r>
              <a:rPr kumimoji="1" lang="ja-JP" altLang="en-US" dirty="0" smtClean="0"/>
              <a:t>文字入力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ダイアログ</a:t>
            </a:r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3059832" y="337301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17" y="2060848"/>
            <a:ext cx="2590995" cy="2381622"/>
          </a:xfrm>
          <a:prstGeom prst="rect">
            <a:avLst/>
          </a:prstGeom>
        </p:spPr>
      </p:pic>
      <p:cxnSp>
        <p:nvCxnSpPr>
          <p:cNvPr id="14" name="直線矢印コネクタ 13"/>
          <p:cNvCxnSpPr/>
          <p:nvPr/>
        </p:nvCxnSpPr>
        <p:spPr>
          <a:xfrm>
            <a:off x="2051720" y="1656040"/>
            <a:ext cx="2737597" cy="90886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1620964" y="2320217"/>
            <a:ext cx="1078828" cy="2332919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64" y="2320217"/>
            <a:ext cx="304800" cy="3048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64" y="1756048"/>
            <a:ext cx="304800" cy="30480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432000" y="6093296"/>
            <a:ext cx="8280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寸法入力時に自動的に表示される寸法値も文字です。編集作業は文字と同じです。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2071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図面印刷時にファイル名、日時の</a:t>
            </a:r>
            <a:r>
              <a:rPr lang="ja-JP" altLang="en-US" dirty="0"/>
              <a:t>出力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340945"/>
              </p:ext>
            </p:extLst>
          </p:nvPr>
        </p:nvGraphicFramePr>
        <p:xfrm>
          <a:off x="426368" y="1952848"/>
          <a:ext cx="8291264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46930"/>
                <a:gridCol w="6544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入力文字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意味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&amp;F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フルパスのファイル名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&amp;f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ファイル名（拡張子なし）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=F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ファイルの保存日時（日付と時間）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=f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ファイルの保存日時（日付のみ）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=y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西暦（下２桁）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=Y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元号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=m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月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=d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日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%SS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「</a:t>
                      </a:r>
                      <a:r>
                        <a:rPr kumimoji="1" lang="en-US" altLang="ja-JP" dirty="0" smtClean="0"/>
                        <a:t>1/200</a:t>
                      </a:r>
                      <a:r>
                        <a:rPr kumimoji="1" lang="ja-JP" altLang="en-US" dirty="0" smtClean="0"/>
                        <a:t>」または「</a:t>
                      </a:r>
                      <a:r>
                        <a:rPr kumimoji="1" lang="en-US" altLang="ja-JP" dirty="0" smtClean="0"/>
                        <a:t>10/1</a:t>
                      </a:r>
                      <a:r>
                        <a:rPr kumimoji="1" lang="ja-JP" altLang="en-US" dirty="0" smtClean="0"/>
                        <a:t>」形式のスケール表示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44258" y="6463860"/>
            <a:ext cx="226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/>
              <a:t>Jw</a:t>
            </a:r>
            <a:r>
              <a:rPr lang="en-US" altLang="ja-JP" sz="1600" dirty="0" smtClean="0"/>
              <a:t>_cad</a:t>
            </a:r>
            <a:r>
              <a:rPr lang="ja-JP" altLang="en-US" sz="1600" dirty="0" smtClean="0"/>
              <a:t>のヘルプより</a:t>
            </a:r>
            <a:endParaRPr kumimoji="1"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9532" y="5733256"/>
            <a:ext cx="8424936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400" dirty="0"/>
              <a:t>・メニュー</a:t>
            </a:r>
            <a:r>
              <a:rPr lang="en-US" altLang="ja-JP" sz="1400" dirty="0"/>
              <a:t>[</a:t>
            </a:r>
            <a:r>
              <a:rPr lang="ja-JP" altLang="en-US" sz="1400" dirty="0"/>
              <a:t>設定</a:t>
            </a:r>
            <a:r>
              <a:rPr lang="en-US" altLang="ja-JP" sz="1400" dirty="0"/>
              <a:t>]→[</a:t>
            </a:r>
            <a:r>
              <a:rPr lang="ja-JP" altLang="en-US" sz="1400" dirty="0"/>
              <a:t>基本設定</a:t>
            </a:r>
            <a:r>
              <a:rPr lang="en-US" altLang="ja-JP" sz="1400" dirty="0"/>
              <a:t>]</a:t>
            </a:r>
            <a:r>
              <a:rPr lang="ja-JP" altLang="en-US" sz="1400" dirty="0"/>
              <a:t>で表示される基本設定のダイアログの</a:t>
            </a:r>
            <a:r>
              <a:rPr lang="en-US" altLang="ja-JP" sz="1400" dirty="0"/>
              <a:t>[</a:t>
            </a:r>
            <a:r>
              <a:rPr lang="ja-JP" altLang="en-US" sz="1400" dirty="0"/>
              <a:t>一般</a:t>
            </a:r>
            <a:r>
              <a:rPr lang="en-US" altLang="ja-JP" sz="1400" dirty="0"/>
              <a:t>(2)]</a:t>
            </a:r>
            <a:r>
              <a:rPr lang="ja-JP" altLang="en-US" sz="1400" dirty="0"/>
              <a:t>タブの</a:t>
            </a:r>
            <a:r>
              <a:rPr lang="en-US" altLang="ja-JP" sz="1400" dirty="0"/>
              <a:t>[</a:t>
            </a:r>
            <a:r>
              <a:rPr lang="ja-JP" altLang="en-US" sz="1400" dirty="0"/>
              <a:t>プリンタ出力時の埋め込み文字</a:t>
            </a:r>
            <a:r>
              <a:rPr lang="en-US" altLang="ja-JP" sz="1400" dirty="0"/>
              <a:t>(</a:t>
            </a:r>
            <a:r>
              <a:rPr lang="ja-JP" altLang="en-US" sz="1400" dirty="0"/>
              <a:t>ファイル名・出力日時</a:t>
            </a:r>
            <a:r>
              <a:rPr lang="en-US" altLang="ja-JP" sz="1400" dirty="0"/>
              <a:t>)</a:t>
            </a:r>
            <a:r>
              <a:rPr lang="ja-JP" altLang="en-US" sz="1400" dirty="0"/>
              <a:t>を画面にも変換表示する。</a:t>
            </a:r>
            <a:r>
              <a:rPr lang="en-US" altLang="ja-JP" sz="1400" dirty="0"/>
              <a:t>]</a:t>
            </a:r>
            <a:r>
              <a:rPr lang="ja-JP" altLang="en-US" sz="1400" dirty="0"/>
              <a:t>にチェックを入れると、作図ウィンドウにもファイル名・出力日時などが表示される。</a:t>
            </a:r>
          </a:p>
        </p:txBody>
      </p:sp>
    </p:spTree>
    <p:extLst>
      <p:ext uri="{BB962C8B-B14F-4D97-AF65-F5344CB8AC3E}">
        <p14:creationId xmlns:p14="http://schemas.microsoft.com/office/powerpoint/2010/main" val="1347823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Jw_cad</a:t>
            </a:r>
            <a:r>
              <a:rPr kumimoji="1" lang="ja-JP" altLang="en-US" dirty="0" smtClean="0"/>
              <a:t>の文字種は自由に設定が可能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1619250"/>
            <a:ext cx="5848350" cy="48387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286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JIS Z 8313-5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2000</a:t>
            </a:r>
            <a:r>
              <a:rPr kumimoji="1" lang="ja-JP" altLang="en-US" dirty="0" smtClean="0"/>
              <a:t>の規格では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57400"/>
            <a:ext cx="3076575" cy="13716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22</a:t>
            </a:fld>
            <a:endParaRPr kumimoji="1"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254925"/>
              </p:ext>
            </p:extLst>
          </p:nvPr>
        </p:nvGraphicFramePr>
        <p:xfrm>
          <a:off x="431540" y="3684632"/>
          <a:ext cx="8280920" cy="1112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772705"/>
                <a:gridCol w="45082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文字種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高さ</a:t>
                      </a:r>
                      <a:r>
                        <a:rPr kumimoji="1" lang="en-US" altLang="ja-JP" dirty="0" smtClean="0"/>
                        <a:t>h[mm]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漢字、</a:t>
                      </a:r>
                      <a:r>
                        <a:rPr kumimoji="1" lang="ja-JP" altLang="en-US" dirty="0" err="1" smtClean="0"/>
                        <a:t>かなの</a:t>
                      </a:r>
                      <a:r>
                        <a:rPr kumimoji="1" lang="ja-JP" altLang="en-US" dirty="0" smtClean="0"/>
                        <a:t>大きさ（高さ</a:t>
                      </a:r>
                      <a:r>
                        <a:rPr kumimoji="1" lang="en-US" altLang="ja-JP" dirty="0" smtClean="0"/>
                        <a:t>h</a:t>
                      </a:r>
                      <a:r>
                        <a:rPr kumimoji="1" lang="ja-JP" altLang="en-US" dirty="0" smtClean="0"/>
                        <a:t>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1.8,2.5,3.5,5,7,10,14,20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英字、数字、記号の大きさ（高さ</a:t>
                      </a:r>
                      <a:r>
                        <a:rPr kumimoji="1" lang="en-US" altLang="ja-JP" dirty="0" smtClean="0"/>
                        <a:t>h</a:t>
                      </a:r>
                      <a:r>
                        <a:rPr kumimoji="1" lang="ja-JP" altLang="en-US" dirty="0" smtClean="0"/>
                        <a:t>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1.8,2.5,3.5,5,7,10,14,20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85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文字入力</a:t>
            </a:r>
            <a:r>
              <a:rPr lang="ja-JP" altLang="en-US" dirty="0" smtClean="0"/>
              <a:t>と</a:t>
            </a:r>
            <a:r>
              <a:rPr lang="en-US" altLang="ja-JP" dirty="0" smtClean="0"/>
              <a:t>[</a:t>
            </a:r>
            <a:r>
              <a:rPr lang="ja-JP" altLang="en-US" dirty="0" smtClean="0"/>
              <a:t>文字入力</a:t>
            </a:r>
            <a:r>
              <a:rPr lang="en-US" altLang="ja-JP" dirty="0" smtClean="0"/>
              <a:t>]</a:t>
            </a:r>
            <a:r>
              <a:rPr lang="ja-JP" altLang="en-US" dirty="0" smtClean="0"/>
              <a:t>ダイアログ</a:t>
            </a:r>
            <a:endParaRPr kumimoji="1" lang="ja-JP" altLang="en-US" dirty="0"/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645983" cy="3331533"/>
          </a:xfrm>
        </p:spPr>
      </p:pic>
      <p:pic>
        <p:nvPicPr>
          <p:cNvPr id="11" name="コンテンツ プレースホルダー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97" y="3122636"/>
            <a:ext cx="4645983" cy="3331533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547664" y="385840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kumimoji="1" lang="en-US" altLang="ja-JP" sz="1600" dirty="0" smtClean="0"/>
              <a:t>1</a:t>
            </a:r>
            <a:endParaRPr kumimoji="1" lang="ja-JP" altLang="en-US" sz="1600" dirty="0"/>
          </a:p>
        </p:txBody>
      </p:sp>
      <p:sp>
        <p:nvSpPr>
          <p:cNvPr id="13" name="円/楕円 12"/>
          <p:cNvSpPr/>
          <p:nvPr/>
        </p:nvSpPr>
        <p:spPr>
          <a:xfrm>
            <a:off x="1125618" y="297159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kumimoji="1" lang="en-US" altLang="ja-JP" sz="1600" dirty="0" smtClean="0"/>
              <a:t>2</a:t>
            </a:r>
            <a:endParaRPr kumimoji="1" lang="ja-JP" altLang="en-US" sz="16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5" y="3429000"/>
            <a:ext cx="304800" cy="304800"/>
          </a:xfrm>
          <a:prstGeom prst="rect">
            <a:avLst/>
          </a:prstGeom>
        </p:spPr>
      </p:pic>
      <p:sp>
        <p:nvSpPr>
          <p:cNvPr id="15" name="円/楕円 14"/>
          <p:cNvSpPr/>
          <p:nvPr/>
        </p:nvSpPr>
        <p:spPr>
          <a:xfrm>
            <a:off x="5004088" y="429313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kumimoji="1" lang="en-US" altLang="ja-JP" sz="1600" dirty="0" smtClean="0"/>
              <a:t>3</a:t>
            </a:r>
            <a:endParaRPr kumimoji="1" lang="ja-JP" altLang="en-US" sz="16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1988840"/>
            <a:ext cx="6800850" cy="600075"/>
          </a:xfrm>
          <a:prstGeom prst="rect">
            <a:avLst/>
          </a:prstGeom>
        </p:spPr>
      </p:pic>
      <p:sp>
        <p:nvSpPr>
          <p:cNvPr id="17" name="線吹き出し 1 (枠付き) 16"/>
          <p:cNvSpPr/>
          <p:nvPr/>
        </p:nvSpPr>
        <p:spPr>
          <a:xfrm>
            <a:off x="5400256" y="2740278"/>
            <a:ext cx="1476000" cy="369332"/>
          </a:xfrm>
          <a:prstGeom prst="borderCallout1">
            <a:avLst>
              <a:gd name="adj1" fmla="val 1065"/>
              <a:gd name="adj2" fmla="val 49798"/>
              <a:gd name="adj3" fmla="val -82029"/>
              <a:gd name="adj4" fmla="val 50160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 smtClean="0"/>
              <a:t>フォント選択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8640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文字：水平、垂直、角度、文字種</a:t>
            </a:r>
            <a:endParaRPr kumimoji="1" lang="ja-JP" altLang="en-US" dirty="0"/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03" y="1600200"/>
            <a:ext cx="6806594" cy="4876800"/>
          </a:xfr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2000" y="6093296"/>
            <a:ext cx="8280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標準で文字入力は水平です。軸角が設定されている場合は軸角に対して水平、垂直になります。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286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文字：縦字の入力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03" y="1600200"/>
            <a:ext cx="6806594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17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文字：編集作業（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5576888" cy="3995738"/>
          </a:xfrm>
        </p:spPr>
      </p:pic>
      <p:pic>
        <p:nvPicPr>
          <p:cNvPr id="11" name="コンテンツ プレースホルダー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85" y="2636912"/>
            <a:ext cx="5576888" cy="3995738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23528" y="2198565"/>
            <a:ext cx="252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吹き出し 8"/>
          <p:cNvSpPr/>
          <p:nvPr/>
        </p:nvSpPr>
        <p:spPr>
          <a:xfrm>
            <a:off x="659428" y="4538354"/>
            <a:ext cx="2520000" cy="646331"/>
          </a:xfrm>
          <a:prstGeom prst="wedgeRectCallout">
            <a:avLst>
              <a:gd name="adj1" fmla="val -8125"/>
              <a:gd name="adj2" fmla="val -26039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dirty="0" smtClean="0"/>
              <a:t>カーソルの赤い四角を文字列に合わせクリック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538578" y="3119842"/>
            <a:ext cx="252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95042"/>
            <a:ext cx="304800" cy="304800"/>
          </a:xfrm>
          <a:prstGeom prst="rect">
            <a:avLst/>
          </a:prstGeom>
        </p:spPr>
      </p:pic>
      <p:sp>
        <p:nvSpPr>
          <p:cNvPr id="14" name="円/楕円 13"/>
          <p:cNvSpPr/>
          <p:nvPr/>
        </p:nvSpPr>
        <p:spPr>
          <a:xfrm>
            <a:off x="1634530" y="2915419"/>
            <a:ext cx="284898" cy="2848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吹き出し 14"/>
          <p:cNvSpPr/>
          <p:nvPr/>
        </p:nvSpPr>
        <p:spPr>
          <a:xfrm>
            <a:off x="4355976" y="5733256"/>
            <a:ext cx="2520000" cy="646331"/>
          </a:xfrm>
          <a:prstGeom prst="wedgeRectCallout">
            <a:avLst>
              <a:gd name="adj1" fmla="val -19464"/>
              <a:gd name="adj2" fmla="val -194074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dirty="0" smtClean="0"/>
              <a:t>文字色が変わり、文字入力ダイアログに表示</a:t>
            </a:r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48976"/>
            <a:ext cx="3914775" cy="2286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525344"/>
            <a:ext cx="39147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6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文字：編集作業（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5576888" cy="3995738"/>
          </a:xfrm>
        </p:spPr>
      </p:pic>
      <p:pic>
        <p:nvPicPr>
          <p:cNvPr id="9" name="コンテンツ プレースホルダー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85454"/>
            <a:ext cx="5576888" cy="3995738"/>
          </a:xfr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005064"/>
            <a:ext cx="304800" cy="304800"/>
          </a:xfrm>
          <a:prstGeom prst="rect">
            <a:avLst/>
          </a:prstGeom>
        </p:spPr>
      </p:pic>
      <p:sp>
        <p:nvSpPr>
          <p:cNvPr id="12" name="四角形吹き出し 11"/>
          <p:cNvSpPr/>
          <p:nvPr/>
        </p:nvSpPr>
        <p:spPr>
          <a:xfrm>
            <a:off x="683568" y="4725144"/>
            <a:ext cx="2520000" cy="369332"/>
          </a:xfrm>
          <a:prstGeom prst="wedgeRectCallout">
            <a:avLst>
              <a:gd name="adj1" fmla="val -3682"/>
              <a:gd name="adj2" fmla="val -215639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dirty="0" smtClean="0"/>
              <a:t>文字列の修正を行う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8047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コンテンツ プレースホルダー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03" y="1600200"/>
            <a:ext cx="6806594" cy="4876800"/>
          </a:xfrm>
        </p:spPr>
      </p:pic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文字：配置先を変える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2" y="2126165"/>
            <a:ext cx="7934325" cy="32385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01" y="1556792"/>
            <a:ext cx="7934325" cy="32385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3886604" y="1556792"/>
            <a:ext cx="59553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913788" y="2132856"/>
            <a:ext cx="59553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>
            <a:endCxn id="14" idx="0"/>
          </p:cNvCxnSpPr>
          <p:nvPr/>
        </p:nvCxnSpPr>
        <p:spPr>
          <a:xfrm>
            <a:off x="4211555" y="1880642"/>
            <a:ext cx="1" cy="25221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四角形吹き出し 18"/>
          <p:cNvSpPr/>
          <p:nvPr/>
        </p:nvSpPr>
        <p:spPr>
          <a:xfrm>
            <a:off x="3886604" y="3105834"/>
            <a:ext cx="2520000" cy="646331"/>
          </a:xfrm>
          <a:prstGeom prst="wedgeRectCallout">
            <a:avLst>
              <a:gd name="adj1" fmla="val -31081"/>
              <a:gd name="adj2" fmla="val -16511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dirty="0" smtClean="0"/>
              <a:t>文字列編集モード時に、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任意方向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が表示される</a:t>
            </a:r>
            <a:endParaRPr kumimoji="1" lang="ja-JP" altLang="en-US" dirty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114900"/>
            <a:ext cx="533400" cy="2286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114900"/>
            <a:ext cx="533400" cy="22860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368" y="5445224"/>
            <a:ext cx="304800" cy="304800"/>
          </a:xfrm>
          <a:prstGeom prst="rect">
            <a:avLst/>
          </a:prstGeom>
        </p:spPr>
      </p:pic>
      <p:cxnSp>
        <p:nvCxnSpPr>
          <p:cNvPr id="27" name="直線矢印コネクタ 26"/>
          <p:cNvCxnSpPr>
            <a:stCxn id="23" idx="3"/>
            <a:endCxn id="24" idx="1"/>
          </p:cNvCxnSpPr>
          <p:nvPr/>
        </p:nvCxnSpPr>
        <p:spPr>
          <a:xfrm>
            <a:off x="3017168" y="5229200"/>
            <a:ext cx="2994992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62" y="5114900"/>
            <a:ext cx="533400" cy="2286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64" y="5114900"/>
            <a:ext cx="533400" cy="2286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66" y="5114900"/>
            <a:ext cx="5334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1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文字入力：基点の変更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66" y="1600200"/>
            <a:ext cx="6322467" cy="487680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 Jw_cad </a:t>
            </a:r>
            <a:r>
              <a:rPr kumimoji="1" lang="ja-JP" altLang="en-US" smtClean="0"/>
              <a:t>基本操作（</a:t>
            </a:r>
            <a:r>
              <a:rPr kumimoji="1" lang="en-US" altLang="ja-JP" smtClean="0"/>
              <a:t>5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Ver.1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BA0-8984-4C20-B121-2355B98D21CC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15" y="1628800"/>
            <a:ext cx="7934325" cy="32385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15" y="2132856"/>
            <a:ext cx="2333625" cy="2171700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>
            <a:off x="4932040" y="1846711"/>
            <a:ext cx="1584176" cy="55815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08" y="3918804"/>
            <a:ext cx="380048" cy="54006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4" name="直線矢印コネクタ 13"/>
          <p:cNvCxnSpPr/>
          <p:nvPr/>
        </p:nvCxnSpPr>
        <p:spPr>
          <a:xfrm>
            <a:off x="2374436" y="4188838"/>
            <a:ext cx="46800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7812360" y="2636912"/>
            <a:ext cx="504056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32000" y="6093296"/>
            <a:ext cx="8280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基点は入力されるスタート位置です。既定は「左下」です。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1994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モジュール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784</TotalTime>
  <Words>1157</Words>
  <Application>Microsoft Office PowerPoint</Application>
  <PresentationFormat>画面に合わせる (4:3)</PresentationFormat>
  <Paragraphs>216</Paragraphs>
  <Slides>22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クラリティ</vt:lpstr>
      <vt:lpstr>Jw_cad 基本操作（5）</vt:lpstr>
      <vt:lpstr>文字を入力するには</vt:lpstr>
      <vt:lpstr>文字入力と[文字入力]ダイアログ</vt:lpstr>
      <vt:lpstr>文字：水平、垂直、角度、文字種</vt:lpstr>
      <vt:lpstr>文字：縦字の入力</vt:lpstr>
      <vt:lpstr>文字：編集作業（1）</vt:lpstr>
      <vt:lpstr>文字：編集作業（2）</vt:lpstr>
      <vt:lpstr>文字：配置先を変える</vt:lpstr>
      <vt:lpstr>文字入力：基点の変更</vt:lpstr>
      <vt:lpstr>文字：範囲選択</vt:lpstr>
      <vt:lpstr>範囲選択：NOTEPADへコピー</vt:lpstr>
      <vt:lpstr>文字：貼付-クリップボードの文字列</vt:lpstr>
      <vt:lpstr>文字：行間(縦書きでは列間)設定</vt:lpstr>
      <vt:lpstr>文字：列間を指定する</vt:lpstr>
      <vt:lpstr>文字：連-切断</vt:lpstr>
      <vt:lpstr>文字：連-切断</vt:lpstr>
      <vt:lpstr>文字：文字色-基本９色</vt:lpstr>
      <vt:lpstr>文字：特殊文字の入力</vt:lpstr>
      <vt:lpstr>文字：文字列途中での書体変更</vt:lpstr>
      <vt:lpstr>図面印刷時にファイル名、日時の出力</vt:lpstr>
      <vt:lpstr>Jw_cadの文字種は自由に設定が可能</vt:lpstr>
      <vt:lpstr>JIS Z 8313-5：2000の規格では</vt:lpstr>
    </vt:vector>
  </TitlesOfParts>
  <Company>SystemKOMACO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Jw_cad 基本操作（2）</dc:title>
  <dc:creator>SystemKOMACO(駒澤　勉)</dc:creator>
  <cp:lastModifiedBy>SystemKOMACO(駒澤　勉)</cp:lastModifiedBy>
  <cp:revision>38</cp:revision>
  <dcterms:created xsi:type="dcterms:W3CDTF">2011-11-16T06:37:53Z</dcterms:created>
  <dcterms:modified xsi:type="dcterms:W3CDTF">2011-11-23T15:33:04Z</dcterms:modified>
</cp:coreProperties>
</file>